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54.jpeg" ContentType="image/jpeg"/>
  <Override PartName="/ppt/media/image51.jpeg" ContentType="image/jpeg"/>
  <Override PartName="/ppt/media/image50.png" ContentType="image/png"/>
  <Override PartName="/ppt/media/image49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44.jpeg" ContentType="image/jpe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57.jpeg" ContentType="image/jpe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60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8.jpeg" ContentType="image/jpe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jpe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jpe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1947960" y="667800"/>
            <a:ext cx="8294760" cy="15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9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FICHA LIMPA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9024840" y="4031280"/>
            <a:ext cx="2573640" cy="2614680"/>
          </a:xfrm>
          <a:prstGeom prst="roundRect">
            <a:avLst>
              <a:gd name="adj" fmla="val 16667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Integrantes da Equipe: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Bruno Henrique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Gabriel Deina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Gustavo Gandin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Pedro Saad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Rafael Yon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Renato de Paula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145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146" name="CustomShape 1"/>
          <p:cNvSpPr/>
          <p:nvPr/>
        </p:nvSpPr>
        <p:spPr>
          <a:xfrm>
            <a:off x="1515600" y="717840"/>
            <a:ext cx="2880000" cy="60912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0" bIns="72000" anchor="ctr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Line 2"/>
          <p:cNvSpPr/>
          <p:nvPr/>
        </p:nvSpPr>
        <p:spPr>
          <a:xfrm>
            <a:off x="2945880" y="0"/>
            <a:ext cx="360" cy="7077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Line 3"/>
          <p:cNvSpPr/>
          <p:nvPr/>
        </p:nvSpPr>
        <p:spPr>
          <a:xfrm flipH="1">
            <a:off x="1661760" y="1353600"/>
            <a:ext cx="360" cy="46206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Line 4"/>
          <p:cNvSpPr/>
          <p:nvPr/>
        </p:nvSpPr>
        <p:spPr>
          <a:xfrm>
            <a:off x="1647360" y="187128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2048040" y="1628280"/>
            <a:ext cx="2176200" cy="474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1. Preparação 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Ambiente de Trabalho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Line 6"/>
          <p:cNvSpPr/>
          <p:nvPr/>
        </p:nvSpPr>
        <p:spPr>
          <a:xfrm>
            <a:off x="1647360" y="252936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" name="Line 7"/>
          <p:cNvSpPr/>
          <p:nvPr/>
        </p:nvSpPr>
        <p:spPr>
          <a:xfrm>
            <a:off x="2228400" y="2654640"/>
            <a:ext cx="360" cy="194832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8"/>
          <p:cNvSpPr/>
          <p:nvPr/>
        </p:nvSpPr>
        <p:spPr>
          <a:xfrm>
            <a:off x="2243160" y="3263040"/>
            <a:ext cx="38052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4" name="CustomShape 9"/>
          <p:cNvSpPr/>
          <p:nvPr/>
        </p:nvSpPr>
        <p:spPr>
          <a:xfrm>
            <a:off x="2642400" y="2996280"/>
            <a:ext cx="1581840" cy="53280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2.1. Construção: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Banco de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Line 10"/>
          <p:cNvSpPr/>
          <p:nvPr/>
        </p:nvSpPr>
        <p:spPr>
          <a:xfrm>
            <a:off x="2228400" y="3933720"/>
            <a:ext cx="38052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6" name="CustomShape 11"/>
          <p:cNvSpPr/>
          <p:nvPr/>
        </p:nvSpPr>
        <p:spPr>
          <a:xfrm>
            <a:off x="2630880" y="3666600"/>
            <a:ext cx="1589760" cy="53280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2.2. Construção: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Lado do Servidor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Line 12"/>
          <p:cNvSpPr/>
          <p:nvPr/>
        </p:nvSpPr>
        <p:spPr>
          <a:xfrm>
            <a:off x="2228400" y="4602960"/>
            <a:ext cx="38052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8" name="CustomShape 13"/>
          <p:cNvSpPr/>
          <p:nvPr/>
        </p:nvSpPr>
        <p:spPr>
          <a:xfrm>
            <a:off x="2630880" y="4335840"/>
            <a:ext cx="1589760" cy="53280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2.3. Construção: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Lado do Cliente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14"/>
          <p:cNvSpPr/>
          <p:nvPr/>
        </p:nvSpPr>
        <p:spPr>
          <a:xfrm>
            <a:off x="6095880" y="5040"/>
            <a:ext cx="360" cy="68529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15"/>
          <p:cNvSpPr/>
          <p:nvPr/>
        </p:nvSpPr>
        <p:spPr>
          <a:xfrm>
            <a:off x="1647360" y="531936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1" name="CustomShape 16"/>
          <p:cNvSpPr/>
          <p:nvPr/>
        </p:nvSpPr>
        <p:spPr>
          <a:xfrm>
            <a:off x="2048040" y="5073840"/>
            <a:ext cx="2172960" cy="46080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3. Relatório: Reunião 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Line 17"/>
          <p:cNvSpPr/>
          <p:nvPr/>
        </p:nvSpPr>
        <p:spPr>
          <a:xfrm>
            <a:off x="1647360" y="597420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3" name="CustomShape 18"/>
          <p:cNvSpPr/>
          <p:nvPr/>
        </p:nvSpPr>
        <p:spPr>
          <a:xfrm>
            <a:off x="2048040" y="5730120"/>
            <a:ext cx="2172960" cy="46080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4. Relatório: Reunião 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19"/>
          <p:cNvSpPr/>
          <p:nvPr/>
        </p:nvSpPr>
        <p:spPr>
          <a:xfrm>
            <a:off x="2082960" y="2298600"/>
            <a:ext cx="2141280" cy="46080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2. Desenvolvimento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20"/>
          <p:cNvSpPr/>
          <p:nvPr/>
        </p:nvSpPr>
        <p:spPr>
          <a:xfrm>
            <a:off x="9085320" y="10800"/>
            <a:ext cx="360" cy="70812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1"/>
          <p:cNvSpPr/>
          <p:nvPr/>
        </p:nvSpPr>
        <p:spPr>
          <a:xfrm>
            <a:off x="7703280" y="711360"/>
            <a:ext cx="2880000" cy="60912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0" bIns="72000" anchor="ctr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Line 22"/>
          <p:cNvSpPr/>
          <p:nvPr/>
        </p:nvSpPr>
        <p:spPr>
          <a:xfrm>
            <a:off x="7884720" y="186624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8" name="CustomShape 23"/>
          <p:cNvSpPr/>
          <p:nvPr/>
        </p:nvSpPr>
        <p:spPr>
          <a:xfrm>
            <a:off x="8270640" y="1628280"/>
            <a:ext cx="2176200" cy="474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5. Teste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24"/>
          <p:cNvSpPr/>
          <p:nvPr/>
        </p:nvSpPr>
        <p:spPr>
          <a:xfrm>
            <a:off x="7884720" y="1353600"/>
            <a:ext cx="14040" cy="40086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25"/>
          <p:cNvSpPr/>
          <p:nvPr/>
        </p:nvSpPr>
        <p:spPr>
          <a:xfrm>
            <a:off x="8471520" y="2104560"/>
            <a:ext cx="360" cy="10944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Line 26"/>
          <p:cNvSpPr/>
          <p:nvPr/>
        </p:nvSpPr>
        <p:spPr>
          <a:xfrm>
            <a:off x="8471520" y="2518200"/>
            <a:ext cx="38052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2" name="Line 27"/>
          <p:cNvSpPr/>
          <p:nvPr/>
        </p:nvSpPr>
        <p:spPr>
          <a:xfrm>
            <a:off x="8471520" y="3198960"/>
            <a:ext cx="41040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3" name="CustomShape 28"/>
          <p:cNvSpPr/>
          <p:nvPr/>
        </p:nvSpPr>
        <p:spPr>
          <a:xfrm>
            <a:off x="8865000" y="2251080"/>
            <a:ext cx="1581840" cy="53280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5.1. Testes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9"/>
          <p:cNvSpPr/>
          <p:nvPr/>
        </p:nvSpPr>
        <p:spPr>
          <a:xfrm>
            <a:off x="8881920" y="2931840"/>
            <a:ext cx="1581840" cy="53280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5.2. Análise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dos Testes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Line 30"/>
          <p:cNvSpPr/>
          <p:nvPr/>
        </p:nvSpPr>
        <p:spPr>
          <a:xfrm>
            <a:off x="7884720" y="393372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6" name="CustomShape 31"/>
          <p:cNvSpPr/>
          <p:nvPr/>
        </p:nvSpPr>
        <p:spPr>
          <a:xfrm>
            <a:off x="8267400" y="3695760"/>
            <a:ext cx="2196000" cy="474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6. Relatório: Reunião 4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Line 32"/>
          <p:cNvSpPr/>
          <p:nvPr/>
        </p:nvSpPr>
        <p:spPr>
          <a:xfrm>
            <a:off x="7905240" y="464328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8" name="CustomShape 33"/>
          <p:cNvSpPr/>
          <p:nvPr/>
        </p:nvSpPr>
        <p:spPr>
          <a:xfrm>
            <a:off x="8273880" y="4405320"/>
            <a:ext cx="2196000" cy="474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7. Validação 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Desenvolvimento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Line 34"/>
          <p:cNvSpPr/>
          <p:nvPr/>
        </p:nvSpPr>
        <p:spPr>
          <a:xfrm>
            <a:off x="7905240" y="536220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0" name="CustomShape 35"/>
          <p:cNvSpPr/>
          <p:nvPr/>
        </p:nvSpPr>
        <p:spPr>
          <a:xfrm>
            <a:off x="8267400" y="5124240"/>
            <a:ext cx="2196000" cy="474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8. Implementação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182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183" name="Line 1"/>
          <p:cNvSpPr/>
          <p:nvPr/>
        </p:nvSpPr>
        <p:spPr>
          <a:xfrm>
            <a:off x="5984640" y="-27000"/>
            <a:ext cx="360" cy="5014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"/>
          <p:cNvSpPr/>
          <p:nvPr/>
        </p:nvSpPr>
        <p:spPr>
          <a:xfrm>
            <a:off x="4183920" y="479880"/>
            <a:ext cx="3600360" cy="66852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Encerramento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Line 3"/>
          <p:cNvSpPr/>
          <p:nvPr/>
        </p:nvSpPr>
        <p:spPr>
          <a:xfrm>
            <a:off x="4384440" y="1188720"/>
            <a:ext cx="360" cy="29235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4"/>
          <p:cNvSpPr/>
          <p:nvPr/>
        </p:nvSpPr>
        <p:spPr>
          <a:xfrm>
            <a:off x="4384440" y="190764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7" name="Line 5"/>
          <p:cNvSpPr/>
          <p:nvPr/>
        </p:nvSpPr>
        <p:spPr>
          <a:xfrm>
            <a:off x="4384440" y="302040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8" name="Line 6"/>
          <p:cNvSpPr/>
          <p:nvPr/>
        </p:nvSpPr>
        <p:spPr>
          <a:xfrm>
            <a:off x="4384440" y="411228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9" name="CustomShape 7"/>
          <p:cNvSpPr/>
          <p:nvPr/>
        </p:nvSpPr>
        <p:spPr>
          <a:xfrm>
            <a:off x="5038560" y="1564560"/>
            <a:ext cx="2378520" cy="726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1. Feedback do        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Público Alvo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5038560" y="2656440"/>
            <a:ext cx="2378520" cy="726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2. Validação 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Produto Final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5038560" y="3748320"/>
            <a:ext cx="2378520" cy="726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3. Relatório Final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93" name="CustomShape 1"/>
          <p:cNvSpPr/>
          <p:nvPr/>
        </p:nvSpPr>
        <p:spPr>
          <a:xfrm>
            <a:off x="1499400" y="476280"/>
            <a:ext cx="2120040" cy="45756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Planejamento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620880" y="1631160"/>
            <a:ext cx="2120040" cy="45756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Elaboração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742720" y="2770560"/>
            <a:ext cx="2120040" cy="45756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7864200" y="3792240"/>
            <a:ext cx="2120040" cy="45756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Encerramento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1499400" y="3792240"/>
            <a:ext cx="2413800" cy="45756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Monitoramento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3620880" y="730800"/>
            <a:ext cx="1059480" cy="762840"/>
          </a:xfrm>
          <a:prstGeom prst="bentConnector3">
            <a:avLst>
              <a:gd name="adj1" fmla="val 100285"/>
            </a:avLst>
          </a:pr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9" name="CustomShape 7"/>
          <p:cNvSpPr/>
          <p:nvPr/>
        </p:nvSpPr>
        <p:spPr>
          <a:xfrm>
            <a:off x="5742360" y="1868400"/>
            <a:ext cx="1059480" cy="762840"/>
          </a:xfrm>
          <a:prstGeom prst="bentConnector3">
            <a:avLst>
              <a:gd name="adj1" fmla="val 100285"/>
            </a:avLst>
          </a:pr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0" name="CustomShape 8"/>
          <p:cNvSpPr/>
          <p:nvPr/>
        </p:nvSpPr>
        <p:spPr>
          <a:xfrm>
            <a:off x="7864200" y="2982240"/>
            <a:ext cx="1059480" cy="762840"/>
          </a:xfrm>
          <a:prstGeom prst="bentConnector3">
            <a:avLst>
              <a:gd name="adj1" fmla="val 100285"/>
            </a:avLst>
          </a:pr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1" name="CustomShape 9"/>
          <p:cNvSpPr/>
          <p:nvPr/>
        </p:nvSpPr>
        <p:spPr>
          <a:xfrm flipH="1">
            <a:off x="2558880" y="1027800"/>
            <a:ext cx="6120" cy="264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2" name="CustomShape 10"/>
          <p:cNvSpPr/>
          <p:nvPr/>
        </p:nvSpPr>
        <p:spPr>
          <a:xfrm>
            <a:off x="3990960" y="4001400"/>
            <a:ext cx="375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CustomShape 11"/>
          <p:cNvSpPr/>
          <p:nvPr/>
        </p:nvSpPr>
        <p:spPr>
          <a:xfrm flipV="1">
            <a:off x="6803280" y="3363120"/>
            <a:ext cx="3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4" name="CustomShape 12"/>
          <p:cNvSpPr/>
          <p:nvPr/>
        </p:nvSpPr>
        <p:spPr>
          <a:xfrm flipV="1">
            <a:off x="4681800" y="2179800"/>
            <a:ext cx="360" cy="183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05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206" name="CustomShape 13"/>
          <p:cNvSpPr/>
          <p:nvPr/>
        </p:nvSpPr>
        <p:spPr>
          <a:xfrm>
            <a:off x="6795720" y="1557000"/>
            <a:ext cx="285120" cy="251640"/>
          </a:xfrm>
          <a:prstGeom prst="star7">
            <a:avLst>
              <a:gd name="adj" fmla="val 31967"/>
              <a:gd name="hf" fmla="val 102572"/>
              <a:gd name="vf" fmla="val 105210"/>
            </a:avLst>
          </a:prstGeom>
          <a:solidFill>
            <a:srgbClr val="92d050"/>
          </a:solidFill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55920" y="4518360"/>
            <a:ext cx="10199880" cy="2148840"/>
          </a:xfrm>
          <a:prstGeom prst="roundRect">
            <a:avLst>
              <a:gd name="adj" fmla="val 16667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Justificativa: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Escolhemos o ciclo de vida parecido com o Cascata, no entanto a mudança feita neste modelo, foi o controle de cada fase, por meio de atividades de monitoramento – reuniões, análises de qualidade e revisão de marco. Estas atividades de monitoramento tem a autoridade de realizar as ações necessárias à correção de possíveis problemas. Esta metodologia foi escolhida uma vez que o projeto será realizado em um curto período de tempo. Além disso, a equipe domina a tecnologia e o escopo é bem definido, isto é, possui metas bem estabelecidas.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	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8924760" y="2682360"/>
            <a:ext cx="285120" cy="251640"/>
          </a:xfrm>
          <a:prstGeom prst="star7">
            <a:avLst>
              <a:gd name="adj" fmla="val 31967"/>
              <a:gd name="hf" fmla="val 102572"/>
              <a:gd name="vf" fmla="val 105210"/>
            </a:avLst>
          </a:prstGeom>
          <a:solidFill>
            <a:srgbClr val="92d050"/>
          </a:solidFill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09" name="CustomShape 16"/>
          <p:cNvSpPr/>
          <p:nvPr/>
        </p:nvSpPr>
        <p:spPr>
          <a:xfrm>
            <a:off x="4681800" y="477720"/>
            <a:ext cx="285120" cy="251640"/>
          </a:xfrm>
          <a:prstGeom prst="star7">
            <a:avLst>
              <a:gd name="adj" fmla="val 31967"/>
              <a:gd name="hf" fmla="val 102572"/>
              <a:gd name="vf" fmla="val 105210"/>
            </a:avLst>
          </a:prstGeom>
          <a:solidFill>
            <a:srgbClr val="92d050"/>
          </a:solidFill>
          <a:ln>
            <a:noFill/>
          </a:ln>
          <a:effectLst>
            <a:outerShdw algn="ctr" blurRad="44450" dir="5400000" dist="27940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211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212" name="CustomShape 1"/>
          <p:cNvSpPr/>
          <p:nvPr/>
        </p:nvSpPr>
        <p:spPr>
          <a:xfrm>
            <a:off x="3521520" y="196920"/>
            <a:ext cx="5148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Custos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537440" y="212940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Orçamento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4537440" y="392904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Descrição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216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217" name="CustomShape 1"/>
          <p:cNvSpPr/>
          <p:nvPr/>
        </p:nvSpPr>
        <p:spPr>
          <a:xfrm>
            <a:off x="2680560" y="1825560"/>
            <a:ext cx="6829560" cy="1690560"/>
          </a:xfrm>
          <a:prstGeom prst="roundRect">
            <a:avLst>
              <a:gd name="adj" fmla="val 16667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 cronograma foi montado em dias, já o custo do projeto foi medido em custo/horas de cada recurso em cada atividade de cada fase. Para a conversão de dias para horas, foi definido que cada recurso poderá trabalhar no máximo 8 horas por dia. Além de que em cada mês foi considerado um período fixo de 22 dias trabalhados.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521520" y="196920"/>
            <a:ext cx="5148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Gestão de Custos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1646280" y="4741560"/>
            <a:ext cx="8898120" cy="998640"/>
          </a:xfrm>
          <a:prstGeom prst="roundRect">
            <a:avLst>
              <a:gd name="adj" fmla="val 16667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No projeto Ficha Limpa, não há necessidade de aquisição, pois o mesmo dispõem de todos 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recursos humanos necessários para sua finalização.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3521520" y="196920"/>
            <a:ext cx="5148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Monitoramento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223" name="CustomShape 2"/>
          <p:cNvSpPr/>
          <p:nvPr/>
        </p:nvSpPr>
        <p:spPr>
          <a:xfrm>
            <a:off x="1383120" y="4597200"/>
            <a:ext cx="9419040" cy="1621800"/>
          </a:xfrm>
          <a:prstGeom prst="roundRect">
            <a:avLst>
              <a:gd name="adj" fmla="val 16667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Em nosso projeto há fases que são realizadas em menos de 15 dias. Nestas fases, são realizadas apenas as atividade de análise de qualidade e revisão de marco, como atividades de monitoramento. Entretanto nas fases de planejamento e encerramento (realizadas em menos de 15) ocorrem reuniões equivalentes às reuniões de monitoramento, a Reunião de Abertura e a Validação do Produto Final, respectivamente.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385640" y="1144440"/>
            <a:ext cx="9419040" cy="27633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Etapas: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5106960" y="2051280"/>
            <a:ext cx="1850400" cy="93348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Análises de Qualidade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8084160" y="2054520"/>
            <a:ext cx="1850400" cy="9302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Revisões de Marco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6724800" y="1344600"/>
            <a:ext cx="2006640" cy="5446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7"/>
          <p:cNvSpPr/>
          <p:nvPr/>
        </p:nvSpPr>
        <p:spPr>
          <a:xfrm>
            <a:off x="3553200" y="1342440"/>
            <a:ext cx="2006640" cy="5446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8"/>
          <p:cNvSpPr/>
          <p:nvPr/>
        </p:nvSpPr>
        <p:spPr>
          <a:xfrm rot="10800000">
            <a:off x="14754960" y="5338080"/>
            <a:ext cx="2006640" cy="5446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9"/>
          <p:cNvSpPr/>
          <p:nvPr/>
        </p:nvSpPr>
        <p:spPr>
          <a:xfrm rot="10800000">
            <a:off x="11583360" y="5310360"/>
            <a:ext cx="2006640" cy="5446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Line 10"/>
          <p:cNvSpPr/>
          <p:nvPr/>
        </p:nvSpPr>
        <p:spPr>
          <a:xfrm>
            <a:off x="2847960" y="2963160"/>
            <a:ext cx="5400" cy="3168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1"/>
          <p:cNvSpPr/>
          <p:nvPr/>
        </p:nvSpPr>
        <p:spPr>
          <a:xfrm>
            <a:off x="2191680" y="3231360"/>
            <a:ext cx="1311480" cy="401040"/>
          </a:xfrm>
          <a:prstGeom prst="flowChartAlternateProcess">
            <a:avLst/>
          </a:prstGeom>
          <a:solidFill>
            <a:srgbClr val="faebae"/>
          </a:solidFill>
          <a:ln w="9360">
            <a:solidFill>
              <a:srgbClr val="8e6c00"/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Quinzenal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2"/>
          <p:cNvSpPr/>
          <p:nvPr/>
        </p:nvSpPr>
        <p:spPr>
          <a:xfrm>
            <a:off x="2043000" y="2058120"/>
            <a:ext cx="1850400" cy="91980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rgbClr val="8e6c00"/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Reuniões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3521520" y="196920"/>
            <a:ext cx="5148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Qualidade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237" name="CustomShape 2"/>
          <p:cNvSpPr/>
          <p:nvPr/>
        </p:nvSpPr>
        <p:spPr>
          <a:xfrm>
            <a:off x="2801520" y="2768040"/>
            <a:ext cx="6299640" cy="1020960"/>
          </a:xfrm>
          <a:prstGeom prst="roundRect">
            <a:avLst>
              <a:gd name="adj" fmla="val 16667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Ao  final de cada fase ocorre uma auditoria de qualidade, a qual é realizada por um recurso específico, o analista de qualidade.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3521520" y="196920"/>
            <a:ext cx="5148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Comunicação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graphicFrame>
        <p:nvGraphicFramePr>
          <p:cNvPr id="241" name="Table 2"/>
          <p:cNvGraphicFramePr/>
          <p:nvPr/>
        </p:nvGraphicFramePr>
        <p:xfrm>
          <a:off x="1234080" y="2516400"/>
          <a:ext cx="10227240" cy="2595240"/>
        </p:xfrm>
        <a:graphic>
          <a:graphicData uri="http://schemas.openxmlformats.org/drawingml/2006/table">
            <a:tbl>
              <a:tblPr/>
              <a:tblGrid>
                <a:gridCol w="3409200"/>
                <a:gridCol w="3409560"/>
                <a:gridCol w="3408840"/>
              </a:tblGrid>
              <a:tr h="682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Envolvidos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Ferramenta</a:t>
                      </a: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de comunicação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Evento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702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Integrantes da equipe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</a:t>
                      </a: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E-mails, vídeochamadas;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p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Reuniões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b"/>
                    </a:solidFill>
                  </a:tcPr>
                </a:tc>
              </a:tr>
              <a:tr h="1210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Stakeholders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</a:t>
                      </a: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E-mails, encontros presenciais.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p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Reunião de abertura;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Validação do produto final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b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6559920" y="4888080"/>
            <a:ext cx="331992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Analista de Testes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2310480" y="196920"/>
            <a:ext cx="756936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Papéis e Responsabilidades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2194560" y="2055960"/>
            <a:ext cx="3373200" cy="894960"/>
          </a:xfrm>
          <a:prstGeom prst="flowChartAlternateProcess">
            <a:avLst/>
          </a:prstGeom>
          <a:solidFill>
            <a:srgbClr val="ffe699"/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Gestor de Projetos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6559920" y="2055960"/>
            <a:ext cx="331992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Desenvolvedor WEB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6559920" y="3471840"/>
            <a:ext cx="331992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Adm. Banco de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2194560" y="3471840"/>
            <a:ext cx="3373200" cy="8805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Analista de Qualidade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2131560" y="4873680"/>
            <a:ext cx="343620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Desenvolvedora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JavaScript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252" name="Espaço Reservado para Conteúdo 5" descr=""/>
          <p:cNvPicPr/>
          <p:nvPr/>
        </p:nvPicPr>
        <p:blipFill>
          <a:blip r:embed="rId2"/>
          <a:stretch/>
        </p:blipFill>
        <p:spPr>
          <a:xfrm>
            <a:off x="371520" y="312840"/>
            <a:ext cx="1376280" cy="13762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3" name="Picture 2" descr=""/>
          <p:cNvPicPr/>
          <p:nvPr/>
        </p:nvPicPr>
        <p:blipFill>
          <a:blip r:embed="rId3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254" name="CustomShape 1"/>
          <p:cNvSpPr/>
          <p:nvPr/>
        </p:nvSpPr>
        <p:spPr>
          <a:xfrm>
            <a:off x="2121120" y="1051200"/>
            <a:ext cx="2856600" cy="637920"/>
          </a:xfrm>
          <a:prstGeom prst="rect">
            <a:avLst/>
          </a:prstGeom>
          <a:solidFill>
            <a:srgbClr val="ffe699"/>
          </a:solidFill>
          <a:ln w="1908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Nome: Hugo Joaquim César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Papel: Gestor de Projetos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5" name="Table 2"/>
          <p:cNvGraphicFramePr/>
          <p:nvPr/>
        </p:nvGraphicFramePr>
        <p:xfrm>
          <a:off x="1295280" y="2026080"/>
          <a:ext cx="10302480" cy="3507480"/>
        </p:xfrm>
        <a:graphic>
          <a:graphicData uri="http://schemas.openxmlformats.org/drawingml/2006/table">
            <a:tbl>
              <a:tblPr/>
              <a:tblGrid>
                <a:gridCol w="2763360"/>
                <a:gridCol w="2502360"/>
                <a:gridCol w="2823120"/>
                <a:gridCol w="2214000"/>
              </a:tblGrid>
              <a:tr h="392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Responsabilidades</a:t>
                      </a: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Conhecimentos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Habilidades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Atitudes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3115800"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Gerenciar a Equipe;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Gerenciar o andamento do Projeto;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Monitorar o Projeto;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Identificar possíveis problemas e ameniza-os, a fim de entregar dentro do prazo;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Implementação do Projeto.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Formação em Gestão Estratégica de Projetos;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Formação em Sistemas de Informação;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Certificação PMP;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Certificação em Linux;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Inglês.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Experiência em gestão de projetos;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Comunicação em Inglês.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Liderança;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Comunicação;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Proativo.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3521520" y="196920"/>
            <a:ext cx="5148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PLANEJAMENTO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171880" y="162180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Termo de Abertura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2171880" y="287820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Tempo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2171880" y="413496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Custos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2171880" y="539172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Monitoramento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6903000" y="161712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Qualidade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7"/>
          <p:cNvSpPr/>
          <p:nvPr/>
        </p:nvSpPr>
        <p:spPr>
          <a:xfrm>
            <a:off x="6903000" y="287820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Comunicação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8"/>
          <p:cNvSpPr/>
          <p:nvPr/>
        </p:nvSpPr>
        <p:spPr>
          <a:xfrm>
            <a:off x="6903000" y="413496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Recursos Humanos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9"/>
          <p:cNvSpPr/>
          <p:nvPr/>
        </p:nvSpPr>
        <p:spPr>
          <a:xfrm>
            <a:off x="6903000" y="539172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Riscos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Imagem 16" descr=""/>
          <p:cNvPicPr/>
          <p:nvPr/>
        </p:nvPicPr>
        <p:blipFill>
          <a:blip r:embed="rId2"/>
          <a:stretch/>
        </p:blipFill>
        <p:spPr>
          <a:xfrm>
            <a:off x="11160360" y="5930280"/>
            <a:ext cx="713520" cy="713520"/>
          </a:xfrm>
          <a:prstGeom prst="rect">
            <a:avLst/>
          </a:prstGeom>
          <a:ln w="28440">
            <a:solidFill>
              <a:schemeClr val="bg1"/>
            </a:solidFill>
            <a:round/>
          </a:ln>
          <a:effectLst>
            <a:outerShdw blurRad="381000" dir="5400000" dist="29210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2121120" y="1051200"/>
            <a:ext cx="2918520" cy="637920"/>
          </a:xfrm>
          <a:prstGeom prst="rect">
            <a:avLst/>
          </a:prstGeom>
          <a:solidFill>
            <a:srgbClr val="ffe699"/>
          </a:solidFill>
          <a:ln w="1908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Nome: Bento Lorenzo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Papel: Analista de Qualidade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graphicFrame>
        <p:nvGraphicFramePr>
          <p:cNvPr id="259" name="Table 2"/>
          <p:cNvGraphicFramePr/>
          <p:nvPr/>
        </p:nvGraphicFramePr>
        <p:xfrm>
          <a:off x="1295280" y="2026080"/>
          <a:ext cx="10302480" cy="3474360"/>
        </p:xfrm>
        <a:graphic>
          <a:graphicData uri="http://schemas.openxmlformats.org/drawingml/2006/table">
            <a:tbl>
              <a:tblPr/>
              <a:tblGrid>
                <a:gridCol w="2400120"/>
                <a:gridCol w="2400120"/>
                <a:gridCol w="2887560"/>
                <a:gridCol w="2615040"/>
              </a:tblGrid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Responsabilidades</a:t>
                      </a: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Conhecimentos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Habilidades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Atitudes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3108240"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Ao final de cada etapa, registrar em um relatório os dados obtidos;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Fazer a validação das fases do projeto junto ao gestor do projeto.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Formação em Administração de Empresas;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Inglês.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Certificação em FMEA.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Comunicação em Inglês;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Trabalha como Analista de Qualidade à 10 anos.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Boa comunicação;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Visão sistêmica;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Bom relacionamento.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</a:tr>
            </a:tbl>
          </a:graphicData>
        </a:graphic>
      </p:graphicFrame>
      <p:pic>
        <p:nvPicPr>
          <p:cNvPr id="260" name="Imagem 2" descr=""/>
          <p:cNvPicPr/>
          <p:nvPr/>
        </p:nvPicPr>
        <p:blipFill>
          <a:blip r:embed="rId3"/>
          <a:stretch/>
        </p:blipFill>
        <p:spPr>
          <a:xfrm>
            <a:off x="465120" y="364680"/>
            <a:ext cx="1410120" cy="13719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62" name="CustomShape 1"/>
          <p:cNvSpPr/>
          <p:nvPr/>
        </p:nvSpPr>
        <p:spPr>
          <a:xfrm>
            <a:off x="2121120" y="1231200"/>
            <a:ext cx="3459960" cy="637920"/>
          </a:xfrm>
          <a:prstGeom prst="rect">
            <a:avLst/>
          </a:prstGeom>
          <a:solidFill>
            <a:srgbClr val="ffe699"/>
          </a:solidFill>
          <a:ln w="1908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Nome: Luna Maria Xion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Papel: Desenvolvedora JavaScript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graphicFrame>
        <p:nvGraphicFramePr>
          <p:cNvPr id="264" name="Table 2"/>
          <p:cNvGraphicFramePr/>
          <p:nvPr/>
        </p:nvGraphicFramePr>
        <p:xfrm>
          <a:off x="1359360" y="2377440"/>
          <a:ext cx="10302480" cy="2377080"/>
        </p:xfrm>
        <a:graphic>
          <a:graphicData uri="http://schemas.openxmlformats.org/drawingml/2006/table">
            <a:tbl>
              <a:tblPr/>
              <a:tblGrid>
                <a:gridCol w="2400120"/>
                <a:gridCol w="2576520"/>
                <a:gridCol w="2999520"/>
                <a:gridCol w="2326680"/>
              </a:tblGrid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Responsabilidades</a:t>
                      </a: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Conhecimentos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Habilidades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Atitudes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2010960"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Construção e implementação do lado do servidor;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Construção da lógica do lado do cliente.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Formado em Análise e Desenvolvimento de Sistemas.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Inglês.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Programador em Java Script;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Experiência com Apache Cordova.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Visão Sistêmica;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Boa comunicação.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</a:tr>
            </a:tbl>
          </a:graphicData>
        </a:graphic>
      </p:graphicFrame>
      <p:pic>
        <p:nvPicPr>
          <p:cNvPr id="265" name="Imagem 13" descr=""/>
          <p:cNvPicPr/>
          <p:nvPr/>
        </p:nvPicPr>
        <p:blipFill>
          <a:blip r:embed="rId3"/>
          <a:stretch/>
        </p:blipFill>
        <p:spPr>
          <a:xfrm>
            <a:off x="371520" y="499680"/>
            <a:ext cx="1376280" cy="13762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121120" y="1051200"/>
            <a:ext cx="2878560" cy="637920"/>
          </a:xfrm>
          <a:prstGeom prst="rect">
            <a:avLst/>
          </a:prstGeom>
          <a:solidFill>
            <a:srgbClr val="ffe699"/>
          </a:solidFill>
          <a:ln w="1908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Nome: Severino Luís Porto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Papel: Desenvolvedor WEB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graphicFrame>
        <p:nvGraphicFramePr>
          <p:cNvPr id="269" name="Table 2"/>
          <p:cNvGraphicFramePr/>
          <p:nvPr/>
        </p:nvGraphicFramePr>
        <p:xfrm>
          <a:off x="1391400" y="2597400"/>
          <a:ext cx="10302480" cy="1645920"/>
        </p:xfrm>
        <a:graphic>
          <a:graphicData uri="http://schemas.openxmlformats.org/drawingml/2006/table">
            <a:tbl>
              <a:tblPr/>
              <a:tblGrid>
                <a:gridCol w="2400120"/>
                <a:gridCol w="2400120"/>
                <a:gridCol w="2887560"/>
                <a:gridCol w="2615040"/>
              </a:tblGrid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Responsabilidades</a:t>
                      </a: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Conhecimentos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Habilidades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Atitudes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Estruturação da interface gráfica em HTML e CSS.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Certificação em WEB designer;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Inglês.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Experiência com interface de aplicativos.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Criativo;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Comunicação.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</a:tr>
            </a:tbl>
          </a:graphicData>
        </a:graphic>
      </p:graphicFrame>
      <p:pic>
        <p:nvPicPr>
          <p:cNvPr id="270" name="Imagem 6" descr=""/>
          <p:cNvPicPr/>
          <p:nvPr/>
        </p:nvPicPr>
        <p:blipFill>
          <a:blip r:embed="rId3"/>
          <a:stretch/>
        </p:blipFill>
        <p:spPr>
          <a:xfrm>
            <a:off x="371520" y="362160"/>
            <a:ext cx="1376280" cy="13762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2121120" y="1051200"/>
            <a:ext cx="2942280" cy="637920"/>
          </a:xfrm>
          <a:prstGeom prst="rect">
            <a:avLst/>
          </a:prstGeom>
          <a:solidFill>
            <a:srgbClr val="ffe699"/>
          </a:solidFill>
          <a:ln w="1908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Nome: Vitor Thales Sebastião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Papel: Adm. Banco de 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graphicFrame>
        <p:nvGraphicFramePr>
          <p:cNvPr id="274" name="Table 2"/>
          <p:cNvGraphicFramePr/>
          <p:nvPr/>
        </p:nvGraphicFramePr>
        <p:xfrm>
          <a:off x="1236240" y="2240280"/>
          <a:ext cx="10302480" cy="3200040"/>
        </p:xfrm>
        <a:graphic>
          <a:graphicData uri="http://schemas.openxmlformats.org/drawingml/2006/table">
            <a:tbl>
              <a:tblPr/>
              <a:tblGrid>
                <a:gridCol w="2400120"/>
                <a:gridCol w="2400120"/>
                <a:gridCol w="2887560"/>
                <a:gridCol w="2615040"/>
              </a:tblGrid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Responsabilidades</a:t>
                      </a: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Conhecimentos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Habilidades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Atitudes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2833920"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Analisar os dados necessários;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Estruturar os dados;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Construir um banco que suporte os requisitos.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Certificação em linguagem de Banco de Dados (SQL);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Inglês.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Conhecimento da linguagem de banco de dados SQL;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Experiência com o bando de dados MySQL.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Boa Comunicação;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Visão Sistêmica.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</a:tr>
            </a:tbl>
          </a:graphicData>
        </a:graphic>
      </p:graphicFrame>
      <p:pic>
        <p:nvPicPr>
          <p:cNvPr id="275" name="Imagem 10" descr=""/>
          <p:cNvPicPr/>
          <p:nvPr/>
        </p:nvPicPr>
        <p:blipFill>
          <a:blip r:embed="rId3"/>
          <a:stretch/>
        </p:blipFill>
        <p:spPr>
          <a:xfrm>
            <a:off x="371520" y="319680"/>
            <a:ext cx="1376280" cy="13762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2121120" y="1051200"/>
            <a:ext cx="2738160" cy="637920"/>
          </a:xfrm>
          <a:prstGeom prst="rect">
            <a:avLst/>
          </a:prstGeom>
          <a:solidFill>
            <a:srgbClr val="ffe699"/>
          </a:solidFill>
          <a:ln w="1908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Nome: Yuri Geraldo Tsung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ahoma"/>
              </a:rPr>
              <a:t>Papel: Analista de Testes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graphicFrame>
        <p:nvGraphicFramePr>
          <p:cNvPr id="279" name="Table 2"/>
          <p:cNvGraphicFramePr/>
          <p:nvPr/>
        </p:nvGraphicFramePr>
        <p:xfrm>
          <a:off x="1236240" y="2154600"/>
          <a:ext cx="10302480" cy="3200040"/>
        </p:xfrm>
        <a:graphic>
          <a:graphicData uri="http://schemas.openxmlformats.org/drawingml/2006/table">
            <a:tbl>
              <a:tblPr/>
              <a:tblGrid>
                <a:gridCol w="2400120"/>
                <a:gridCol w="2400120"/>
                <a:gridCol w="2887560"/>
                <a:gridCol w="2615040"/>
              </a:tblGrid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Responsabilidades</a:t>
                      </a: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Conhecimentos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Habilidades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Atitudes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2833920"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Testar e analisar a funcionalidade do produto;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Procurar e corrigir erros de software;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Garantir que o produto faça o que foi definido.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Certificação em Informática Avançada;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Espanhol.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Experiência com o uso de emuladores: Virtual Box;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IOS, Android e Windows Phone.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  <a:tc>
                  <a:txBody>
                    <a:bodyPr/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Boa comunicação.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Visão Sistêmica.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e8cc"/>
                    </a:solidFill>
                  </a:tcPr>
                </a:tc>
              </a:tr>
            </a:tbl>
          </a:graphicData>
        </a:graphic>
      </p:graphicFrame>
      <p:pic>
        <p:nvPicPr>
          <p:cNvPr id="280" name="Imagem 10" descr=""/>
          <p:cNvPicPr/>
          <p:nvPr/>
        </p:nvPicPr>
        <p:blipFill>
          <a:blip r:embed="rId3"/>
          <a:stretch/>
        </p:blipFill>
        <p:spPr>
          <a:xfrm>
            <a:off x="328320" y="301320"/>
            <a:ext cx="1463400" cy="14634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3521520" y="196920"/>
            <a:ext cx="5148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Riscos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4136040" y="2091960"/>
            <a:ext cx="3918600" cy="779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Análise dos Riscos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4202280" y="3595680"/>
            <a:ext cx="3852360" cy="77904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Identificação dos Riscos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289" name="Imagem 4" descr=""/>
          <p:cNvPicPr/>
          <p:nvPr/>
        </p:nvPicPr>
        <p:blipFill>
          <a:blip r:embed="rId2"/>
          <a:stretch/>
        </p:blipFill>
        <p:spPr>
          <a:xfrm>
            <a:off x="3826080" y="365040"/>
            <a:ext cx="4538520" cy="322020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290" name="Imagem 7" descr=""/>
          <p:cNvPicPr/>
          <p:nvPr/>
        </p:nvPicPr>
        <p:blipFill>
          <a:blip r:embed="rId3"/>
          <a:stretch/>
        </p:blipFill>
        <p:spPr>
          <a:xfrm>
            <a:off x="3339720" y="4134960"/>
            <a:ext cx="5511240" cy="229824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291" name="Picture 2" descr=""/>
          <p:cNvPicPr/>
          <p:nvPr/>
        </p:nvPicPr>
        <p:blipFill>
          <a:blip r:embed="rId4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292" name="CustomShape 3"/>
          <p:cNvSpPr/>
          <p:nvPr/>
        </p:nvSpPr>
        <p:spPr>
          <a:xfrm>
            <a:off x="3826080" y="2920320"/>
            <a:ext cx="1229760" cy="664920"/>
          </a:xfrm>
          <a:prstGeom prst="rect">
            <a:avLst/>
          </a:prstGeom>
          <a:solidFill>
            <a:srgbClr val="9900cc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294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pic>
        <p:nvPicPr>
          <p:cNvPr id="295" name="Imagem 2" descr=""/>
          <p:cNvPicPr/>
          <p:nvPr/>
        </p:nvPicPr>
        <p:blipFill>
          <a:blip r:embed="rId3"/>
          <a:stretch/>
        </p:blipFill>
        <p:spPr>
          <a:xfrm>
            <a:off x="473760" y="2038320"/>
            <a:ext cx="11242800" cy="260460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97" name="CustomShape 1"/>
          <p:cNvSpPr/>
          <p:nvPr/>
        </p:nvSpPr>
        <p:spPr>
          <a:xfrm>
            <a:off x="2804040" y="3200400"/>
            <a:ext cx="6582240" cy="147816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Obrigado!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2804040" y="4796280"/>
            <a:ext cx="6582240" cy="206424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Equipe: Ficha Limpa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4125960" y="2370240"/>
            <a:ext cx="331920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Termo de Abertura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125960" y="3841920"/>
            <a:ext cx="331920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Pirâmide do Sucesso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3521520" y="196920"/>
            <a:ext cx="5148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PLANEJAMENTO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pic>
        <p:nvPicPr>
          <p:cNvPr id="93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94" name="Espaço Reservado para Conteúdo 10" descr=""/>
          <p:cNvPicPr/>
          <p:nvPr/>
        </p:nvPicPr>
        <p:blipFill>
          <a:blip r:embed="rId3"/>
          <a:stretch/>
        </p:blipFill>
        <p:spPr>
          <a:xfrm>
            <a:off x="3363480" y="915840"/>
            <a:ext cx="5463720" cy="5024520"/>
          </a:xfrm>
          <a:prstGeom prst="rect">
            <a:avLst/>
          </a:prstGeom>
          <a:ln w="190440">
            <a:solidFill>
              <a:srgbClr val="ffffff"/>
            </a:solidFill>
            <a:miter/>
          </a:ln>
          <a:effectLst>
            <a:outerShdw algn="tl" blurRad="65000" dir="12900000" dist="50800" kx="195000" ky="145000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dir="t" rig="twoP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5" name="Picture 2" descr=""/>
          <p:cNvPicPr/>
          <p:nvPr/>
        </p:nvPicPr>
        <p:blipFill>
          <a:blip r:embed="rId4"/>
          <a:stretch/>
        </p:blipFill>
        <p:spPr>
          <a:xfrm>
            <a:off x="11374920" y="612684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97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pic>
        <p:nvPicPr>
          <p:cNvPr id="98" name="Imagem 6" descr=""/>
          <p:cNvPicPr/>
          <p:nvPr/>
        </p:nvPicPr>
        <p:blipFill>
          <a:blip r:embed="rId3"/>
          <a:stretch/>
        </p:blipFill>
        <p:spPr>
          <a:xfrm>
            <a:off x="2675880" y="141120"/>
            <a:ext cx="6838920" cy="65746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3521520" y="196920"/>
            <a:ext cx="5148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4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Tempo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4537440" y="335988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Ciclo de Vida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4537440" y="476748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Cronogramas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104" name="CustomShape 4"/>
          <p:cNvSpPr/>
          <p:nvPr/>
        </p:nvSpPr>
        <p:spPr>
          <a:xfrm>
            <a:off x="4537440" y="1947960"/>
            <a:ext cx="3115440" cy="89496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28440">
            <a:solidFill>
              <a:schemeClr val="accent4">
                <a:lumMod val="5000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EAP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4287600" y="747720"/>
            <a:ext cx="3223440" cy="854280"/>
          </a:xfrm>
          <a:prstGeom prst="flowChartAlternateProcess">
            <a:avLst/>
          </a:prstGeom>
          <a:solidFill>
            <a:srgbClr val="8cd0f6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Projeto: Ficha Limpa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Line 2"/>
          <p:cNvSpPr/>
          <p:nvPr/>
        </p:nvSpPr>
        <p:spPr>
          <a:xfrm>
            <a:off x="5978520" y="1603080"/>
            <a:ext cx="360" cy="132372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3"/>
          <p:cNvSpPr/>
          <p:nvPr/>
        </p:nvSpPr>
        <p:spPr>
          <a:xfrm>
            <a:off x="2371680" y="2926800"/>
            <a:ext cx="728640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9" name="Line 4"/>
          <p:cNvSpPr/>
          <p:nvPr/>
        </p:nvSpPr>
        <p:spPr>
          <a:xfrm>
            <a:off x="2374920" y="2926800"/>
            <a:ext cx="360" cy="5018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Line 5"/>
          <p:cNvSpPr/>
          <p:nvPr/>
        </p:nvSpPr>
        <p:spPr>
          <a:xfrm>
            <a:off x="9654840" y="2926800"/>
            <a:ext cx="360" cy="5018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Line 6"/>
          <p:cNvSpPr/>
          <p:nvPr/>
        </p:nvSpPr>
        <p:spPr>
          <a:xfrm>
            <a:off x="7185600" y="2936520"/>
            <a:ext cx="360" cy="5018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7"/>
          <p:cNvSpPr/>
          <p:nvPr/>
        </p:nvSpPr>
        <p:spPr>
          <a:xfrm>
            <a:off x="4019400" y="3429000"/>
            <a:ext cx="1750320" cy="41112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Elaboração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8"/>
          <p:cNvSpPr/>
          <p:nvPr/>
        </p:nvSpPr>
        <p:spPr>
          <a:xfrm>
            <a:off x="1307880" y="3429000"/>
            <a:ext cx="2139840" cy="41112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Planejamento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9"/>
          <p:cNvSpPr/>
          <p:nvPr/>
        </p:nvSpPr>
        <p:spPr>
          <a:xfrm>
            <a:off x="6337440" y="3438360"/>
            <a:ext cx="1750320" cy="41112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Construção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0"/>
          <p:cNvSpPr/>
          <p:nvPr/>
        </p:nvSpPr>
        <p:spPr>
          <a:xfrm>
            <a:off x="8659080" y="3429000"/>
            <a:ext cx="2103120" cy="41112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Encerramento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Line 11"/>
          <p:cNvSpPr/>
          <p:nvPr/>
        </p:nvSpPr>
        <p:spPr>
          <a:xfrm>
            <a:off x="4867560" y="2926800"/>
            <a:ext cx="360" cy="5018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4183920" y="479880"/>
            <a:ext cx="3600360" cy="66852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Planejamento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Line 2"/>
          <p:cNvSpPr/>
          <p:nvPr/>
        </p:nvSpPr>
        <p:spPr>
          <a:xfrm>
            <a:off x="5984640" y="-27000"/>
            <a:ext cx="360" cy="5014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Line 3"/>
          <p:cNvSpPr/>
          <p:nvPr/>
        </p:nvSpPr>
        <p:spPr>
          <a:xfrm>
            <a:off x="4384440" y="1188720"/>
            <a:ext cx="360" cy="46206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Line 4"/>
          <p:cNvSpPr/>
          <p:nvPr/>
        </p:nvSpPr>
        <p:spPr>
          <a:xfrm>
            <a:off x="4384440" y="190764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3" name="CustomShape 5"/>
          <p:cNvSpPr/>
          <p:nvPr/>
        </p:nvSpPr>
        <p:spPr>
          <a:xfrm>
            <a:off x="5038560" y="1673280"/>
            <a:ext cx="2355120" cy="460800"/>
          </a:xfrm>
          <a:prstGeom prst="flowChartAlternateProcess">
            <a:avLst/>
          </a:prstGeom>
          <a:solidFill>
            <a:srgbClr val="f2da7c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1. Termo de Abertura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Line 6"/>
          <p:cNvSpPr/>
          <p:nvPr/>
        </p:nvSpPr>
        <p:spPr>
          <a:xfrm>
            <a:off x="4384440" y="285084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5" name="CustomShape 7"/>
          <p:cNvSpPr/>
          <p:nvPr/>
        </p:nvSpPr>
        <p:spPr>
          <a:xfrm>
            <a:off x="5038560" y="2619720"/>
            <a:ext cx="2355120" cy="46080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2. Escopo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Line 8"/>
          <p:cNvSpPr/>
          <p:nvPr/>
        </p:nvSpPr>
        <p:spPr>
          <a:xfrm>
            <a:off x="4384440" y="379368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7" name="Line 9"/>
          <p:cNvSpPr/>
          <p:nvPr/>
        </p:nvSpPr>
        <p:spPr>
          <a:xfrm>
            <a:off x="4384440" y="473004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8" name="Line 10"/>
          <p:cNvSpPr/>
          <p:nvPr/>
        </p:nvSpPr>
        <p:spPr>
          <a:xfrm>
            <a:off x="4384440" y="580932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9" name="CustomShape 11"/>
          <p:cNvSpPr/>
          <p:nvPr/>
        </p:nvSpPr>
        <p:spPr>
          <a:xfrm>
            <a:off x="5038560" y="3562920"/>
            <a:ext cx="2355120" cy="46080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3. Cronograma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5038560" y="4505760"/>
            <a:ext cx="2355120" cy="46080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4. Reunião de Abertura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13"/>
          <p:cNvSpPr/>
          <p:nvPr/>
        </p:nvSpPr>
        <p:spPr>
          <a:xfrm>
            <a:off x="5038560" y="5448600"/>
            <a:ext cx="2355120" cy="726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5. Relatório: Reunião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 Abertura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134" name="Picture 2" descr=""/>
          <p:cNvPicPr/>
          <p:nvPr/>
        </p:nvPicPr>
        <p:blipFill>
          <a:blip r:embed="rId2"/>
          <a:stretch/>
        </p:blipFill>
        <p:spPr>
          <a:xfrm>
            <a:off x="11222640" y="5974560"/>
            <a:ext cx="632520" cy="632520"/>
          </a:xfrm>
          <a:prstGeom prst="rect">
            <a:avLst/>
          </a:prstGeom>
          <a:ln w="28440"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</p:pic>
      <p:sp>
        <p:nvSpPr>
          <p:cNvPr id="135" name="Line 1"/>
          <p:cNvSpPr/>
          <p:nvPr/>
        </p:nvSpPr>
        <p:spPr>
          <a:xfrm>
            <a:off x="5984640" y="-27000"/>
            <a:ext cx="360" cy="5014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4183920" y="479880"/>
            <a:ext cx="3600360" cy="668520"/>
          </a:xfrm>
          <a:prstGeom prst="flowChartAlternateProcess">
            <a:avLst/>
          </a:prstGeom>
          <a:solidFill>
            <a:srgbClr val="92e285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Elaboração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3"/>
          <p:cNvSpPr/>
          <p:nvPr/>
        </p:nvSpPr>
        <p:spPr>
          <a:xfrm>
            <a:off x="4384440" y="1188720"/>
            <a:ext cx="360" cy="29235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4"/>
          <p:cNvSpPr/>
          <p:nvPr/>
        </p:nvSpPr>
        <p:spPr>
          <a:xfrm>
            <a:off x="4384440" y="190764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5038560" y="1564560"/>
            <a:ext cx="2378520" cy="726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1. Análise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 Requisitos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Line 6"/>
          <p:cNvSpPr/>
          <p:nvPr/>
        </p:nvSpPr>
        <p:spPr>
          <a:xfrm>
            <a:off x="4384440" y="302040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1" name="CustomShape 7"/>
          <p:cNvSpPr/>
          <p:nvPr/>
        </p:nvSpPr>
        <p:spPr>
          <a:xfrm>
            <a:off x="5038560" y="2656440"/>
            <a:ext cx="2378520" cy="726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2. Documentação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 Requisitos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Line 8"/>
          <p:cNvSpPr/>
          <p:nvPr/>
        </p:nvSpPr>
        <p:spPr>
          <a:xfrm>
            <a:off x="4384440" y="4112280"/>
            <a:ext cx="77148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3" name="CustomShape 9"/>
          <p:cNvSpPr/>
          <p:nvPr/>
        </p:nvSpPr>
        <p:spPr>
          <a:xfrm>
            <a:off x="5038560" y="3748320"/>
            <a:ext cx="2378520" cy="726840"/>
          </a:xfrm>
          <a:prstGeom prst="flowChartAlternateProcess">
            <a:avLst/>
          </a:prstGeom>
          <a:solidFill>
            <a:srgbClr val="fae180"/>
          </a:solidFill>
          <a:ln w="9360">
            <a:solidFill>
              <a:schemeClr val="tx1">
                <a:lumMod val="95000"/>
                <a:lumOff val="5000"/>
              </a:schemeClr>
            </a:solidFill>
            <a:round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3. Validação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 Requisitos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</TotalTime>
  <Application>LibreOffice/5.1.6.2$Linux_X86_64 LibreOffice_project/10m0$Build-2</Application>
  <Words>930</Words>
  <Paragraphs>210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2018-04-03T00:18:56Z</dcterms:created>
  <dc:creator>User</dc:creator>
  <dc:description/>
  <dc:language>pt-BR</dc:language>
  <cp:lastModifiedBy>Rafael Antonio Yon</cp:lastModifiedBy>
  <dcterms:modified xsi:type="dcterms:W3CDTF">2018-04-19T16:08:32Z</dcterms:modified>
  <cp:revision>118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